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9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569E-5C16-C84F-93B4-B327CE18A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17991-69CD-0C43-AB82-5D068D2E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3E24-49C5-974E-B50B-7586DBF4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3CA2-C109-5146-B8C8-669A868F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3255-1728-D84C-AA50-D4292EDD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4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71C2-F4F1-0840-B040-80224E86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305BA-0966-834A-9955-1E386982B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9383F-B130-914B-8597-5D483E88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E82F6-830E-B54A-A576-B731B944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2A224-9858-744A-B1B5-C687215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6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386AC-68E5-1D48-AF7F-61A75B751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63A45-A996-5B47-A9A9-D6131A1E1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B4D9F-F7A3-CE45-BCCB-EBE4BD56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52448-E830-E444-9988-9ED7BB05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84C7-D25E-3F4C-8F66-21F57273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1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CC90-C6DB-0E47-95A5-1AB1CE1D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34B9-F32C-3141-BA4E-B152204F8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B1DC0-A179-5E43-B4DA-37F03108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8053F-7C4D-A744-AB5F-44E9B994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9D962-DD72-6845-BD6D-49F9AFD3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7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FC30-D958-2643-B49B-1F40BD4D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BFB87-9948-0C4D-AB03-74C1E8013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DF977-7FC3-3049-B51E-1F6E70F6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96FF-9372-E64B-BD71-86B1D119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2D19-77DF-C84D-BD05-39303D20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3E88-1049-0F4E-8065-3A121C1B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78DCD-EA05-D849-B867-F86FE11F3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653B-2894-7340-8F21-318972BFE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5D34D-8FD9-CA4B-BB38-B5DC1483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B5EE0-A8EF-5240-A804-403A5FE1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99837-CB5D-AF4F-86A8-A5E0CB70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2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5ACD-0D71-304B-8A44-C6CCE2C6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9871C-3F67-8040-A634-BA26C7488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C36FB-C19D-C243-AE9D-889F2D63A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57CB5-0692-7D48-9AF8-0B367EFA6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E20F2-697E-6840-AB23-6EB58F22B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07C52-FA1B-344A-964C-E9A76EDC2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B0714-23C2-CD4A-8556-EE475E37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A528A-8760-5D4D-8C72-E32B44FEE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0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1C38-8ABC-914A-9029-635A4C01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0640A-B310-C64C-8D54-4CC20A32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AB09D-2DC6-C540-BF75-84763C0E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EB020-13A5-614D-A239-6A2BC98B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91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3E9ED-7F94-174A-BA44-09323ED0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C8A5D-D7DD-5D48-920B-F2B5E623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9A91D-8FF0-4E45-A72E-104A8BFE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EDA5-5B3B-624F-8099-EBB78641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85AB-AE47-724B-82D2-9599B0D3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EDE67-30C9-B145-9075-744847485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57661-FD25-EB47-A3A6-6179046A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0D17E-02A3-3D47-B683-20D614F6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7CD43-A467-6047-BDCA-34621066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246F-F566-F640-9B9B-2A1E9F78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31D232-DF36-8844-8D49-731F76137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AD9C3-2CEB-1044-A994-4C6E7B57C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BE421-9C59-5941-BBEA-C438BD85A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7F4CB-EA54-1040-920D-4CD01D11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549C6-AF4C-4F4A-8AE1-6E90F6FA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5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A5E33-18A5-1C44-AB61-FF15C07D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3DF04-45C1-2A41-AE5A-225148CCD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15602-A8C1-7445-A80F-7A935B811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063B-988F-BA44-A182-80A4D023F251}" type="datetimeFigureOut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8858B-74BF-C243-BB5F-0B7B19206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FE706-4F3D-434A-9216-D2C846734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7C182-D523-3246-A5F5-FEFBBC50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94D8-5768-3845-A57F-4A02F9CD8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E23BF-BE89-D348-BCC4-1C09492C8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chat or text message&#10;&#10;Description automatically generated">
            <a:extLst>
              <a:ext uri="{FF2B5EF4-FFF2-40B4-BE49-F238E27FC236}">
                <a16:creationId xmlns:a16="http://schemas.microsoft.com/office/drawing/2014/main" id="{72880581-AAEC-C346-ABDB-B8F8D6C3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A802F-15F1-014E-8DBD-86B1D644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962" y="1600199"/>
            <a:ext cx="5943600" cy="3241307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completed on the restoration of the front porch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the front-porch roofline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this project, the front-facing portion of the first period roof has been revealed for the first time in more than a century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provides a more authentic representation of the house during the time the Walton’s were in residence</a:t>
            </a:r>
          </a:p>
          <a:p>
            <a:pPr marL="0" indent="0">
              <a:lnSpc>
                <a:spcPts val="3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endParaRPr lang="en-US" sz="2400" dirty="0"/>
          </a:p>
          <a:p>
            <a:pPr>
              <a:lnSpc>
                <a:spcPts val="3200"/>
              </a:lnSpc>
            </a:pPr>
            <a:endParaRPr lang="en-US" sz="2400" dirty="0"/>
          </a:p>
        </p:txBody>
      </p:sp>
      <p:pic>
        <p:nvPicPr>
          <p:cNvPr id="5" name="Picture 4" descr="A picture containing grass, outdoor, building, sky&#10;&#10;Description automatically generated">
            <a:extLst>
              <a:ext uri="{FF2B5EF4-FFF2-40B4-BE49-F238E27FC236}">
                <a16:creationId xmlns:a16="http://schemas.microsoft.com/office/drawing/2014/main" id="{00FF97D4-9C74-2F4F-86AA-0E3C08CC3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27" y="1256485"/>
            <a:ext cx="4261021" cy="42468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290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D391-79A0-5047-8C1F-E0C6EF68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16"/>
            <a:ext cx="4721352" cy="21754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 are able, we will continue to carry out our restoration and preservation plan to return the home to reflect the Walton’s time there.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 descr="A brick wall with a hole in it&#10;&#10;Description automatically generated with low confidence">
            <a:extLst>
              <a:ext uri="{FF2B5EF4-FFF2-40B4-BE49-F238E27FC236}">
                <a16:creationId xmlns:a16="http://schemas.microsoft.com/office/drawing/2014/main" id="{2274885B-0EF8-8F43-9A31-AE53BCC4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48" y="1180671"/>
            <a:ext cx="5537200" cy="408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777C9-B46E-D348-81E4-B4C310463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52" y="2681161"/>
            <a:ext cx="5434106" cy="30549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052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38B6-DCB1-F347-9436-4EE7D2F5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389" y="1000897"/>
            <a:ext cx="5521411" cy="689791"/>
          </a:xfrm>
        </p:spPr>
        <p:txBody>
          <a:bodyPr>
            <a:normAutofit fontScale="90000"/>
          </a:bodyPr>
          <a:lstStyle/>
          <a:p>
            <a:r>
              <a:rPr lang="en-US" spc="-2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8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8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-6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-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5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15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utu</a:t>
            </a:r>
            <a:r>
              <a:rPr lang="en-US" spc="3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3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A478B-3B20-1C4D-B96C-E736BD7F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617" y="1825625"/>
            <a:ext cx="6241774" cy="4351338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preservation plan seeks to raise a minimum of $1,000,000 to support our focus on: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 Preservation and Restoration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plan to preserve Meadow Garden with respect to its earliest period during the Walton family’s time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explore the evolution of this historically significant structure while preserving the unique history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Walton’s signing of the Declaration of Independence is of national importance, and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role in the founding of our nation has been the main tenet of DAR’s interest in protecting the house.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/>
          </a:p>
        </p:txBody>
      </p:sp>
      <p:pic>
        <p:nvPicPr>
          <p:cNvPr id="5" name="Picture 4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2463AA17-BC94-CF47-932C-9F5ECE88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" y="1921394"/>
            <a:ext cx="4754573" cy="26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CF31B-B07B-1B49-9A1F-C2FE925DC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7" y="1517511"/>
            <a:ext cx="4877656" cy="4595054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important historic resource is one of the few places in the country tied to a person who was part of the revolution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year,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children visit and connect to this piece of history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passion for educating America’s youth calls us to ensure it is available for the next generations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support will help us preserve history while inspiring possibilities in future generations. Please support our long-term  plan to return Meadow Garden to its historic roots and sustain this rare piece of American History.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A person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996F539E-BC10-4545-AA5E-34903289A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7633"/>
            <a:ext cx="4877656" cy="48540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062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35BD-07FD-9545-BCE1-62B4109D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3E49B-D972-BD49-8183-AE6D97E2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04051"/>
            <a:ext cx="5358714" cy="357291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uniquely historic resource is one of the few places tied to a person who was part of the revolution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children visit and connect to this piece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history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passion for educating America’s youth calls us to ensure it is available for the next generations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person, holding, hand&#10;&#10;Description automatically generated">
            <a:extLst>
              <a:ext uri="{FF2B5EF4-FFF2-40B4-BE49-F238E27FC236}">
                <a16:creationId xmlns:a16="http://schemas.microsoft.com/office/drawing/2014/main" id="{D5DCE201-6C4E-F24A-B17C-DB5E3106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51" y="1825624"/>
            <a:ext cx="4182075" cy="41820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3109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1D31-68AA-1345-8E70-8C3F7179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032" y="1505736"/>
            <a:ext cx="5533768" cy="12374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-3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14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Care:</a:t>
            </a:r>
            <a:br>
              <a:rPr lang="en-US" spc="-5" dirty="0"/>
            </a:br>
            <a:r>
              <a:rPr lang="en-US" spc="-4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en-US" spc="-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</a:t>
            </a:r>
            <a:r>
              <a:rPr lang="en-US" spc="-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3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pc="-1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C3F80-DA45-7741-88F1-C362037D0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032" y="2916936"/>
            <a:ext cx="5533768" cy="344679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1900, the National Society of the Daughters of the American Revolution (DAR) purchased Meadow Garden and placed it in the care of the Georgia State Society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opening day, November 21, 1901, NSDAR Vice-President General, Mrs. S. C. B. Morgan, proclaimed,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“what had been accomplished in restoring Meadow Garden proved of what the American woman is capable.”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opening and restoration began a proud tradition of preserving this uniquely historic building</a:t>
            </a:r>
          </a:p>
          <a:p>
            <a:endParaRPr lang="en-US" dirty="0"/>
          </a:p>
        </p:txBody>
      </p:sp>
      <p:pic>
        <p:nvPicPr>
          <p:cNvPr id="5" name="Picture 4" descr="A group of wom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DF8AA27-C5BC-8543-A0B0-698369ACF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8" y="1615464"/>
            <a:ext cx="4756929" cy="38650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494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3CD5-47D3-F248-9C5F-C497323D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12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spc="-4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30" dirty="0">
                <a:solidFill>
                  <a:srgbClr val="CF141F"/>
                </a:solidFill>
                <a:latin typeface="Times New Roman"/>
                <a:cs typeface="Times New Roman"/>
              </a:rPr>
              <a:t>DAR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45" dirty="0">
                <a:solidFill>
                  <a:srgbClr val="CF141F"/>
                </a:solidFill>
                <a:latin typeface="Times New Roman"/>
                <a:cs typeface="Times New Roman"/>
              </a:rPr>
              <a:t>mission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45" dirty="0">
                <a:solidFill>
                  <a:srgbClr val="CF141F"/>
                </a:solidFill>
                <a:latin typeface="Times New Roman"/>
                <a:cs typeface="Times New Roman"/>
              </a:rPr>
              <a:t>is:</a:t>
            </a:r>
            <a:r>
              <a:rPr lang="en-US" sz="1700" spc="-4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endParaRPr lang="en-US" sz="1700" spc="-15" dirty="0">
              <a:solidFill>
                <a:srgbClr val="CF141F"/>
              </a:solidFill>
              <a:latin typeface="Times New Roman"/>
              <a:cs typeface="Times New Roman"/>
            </a:endParaRPr>
          </a:p>
          <a:p>
            <a:r>
              <a:rPr lang="en-US" sz="1700" spc="-20" dirty="0">
                <a:solidFill>
                  <a:srgbClr val="CF141F"/>
                </a:solidFill>
                <a:latin typeface="Times New Roman"/>
                <a:cs typeface="Times New Roman"/>
              </a:rPr>
              <a:t>Historic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20" dirty="0">
                <a:solidFill>
                  <a:srgbClr val="CF141F"/>
                </a:solidFill>
                <a:latin typeface="Times New Roman"/>
                <a:cs typeface="Times New Roman"/>
              </a:rPr>
              <a:t>Preservation</a:t>
            </a:r>
            <a:endParaRPr lang="en-US" sz="1700" spc="25" dirty="0">
              <a:solidFill>
                <a:srgbClr val="CF141F"/>
              </a:solidFill>
              <a:latin typeface="Times New Roman"/>
              <a:cs typeface="Times New Roman"/>
            </a:endParaRPr>
          </a:p>
          <a:p>
            <a:r>
              <a:rPr lang="en-US" sz="1700" spc="-10" dirty="0">
                <a:solidFill>
                  <a:srgbClr val="CF141F"/>
                </a:solidFill>
                <a:latin typeface="Times New Roman"/>
                <a:cs typeface="Times New Roman"/>
              </a:rPr>
              <a:t>Education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1700" spc="5" dirty="0">
                <a:solidFill>
                  <a:srgbClr val="CF141F"/>
                </a:solidFill>
                <a:latin typeface="Times New Roman"/>
                <a:cs typeface="Times New Roman"/>
              </a:rPr>
              <a:t>Patriotism </a:t>
            </a:r>
            <a:r>
              <a:rPr lang="en-US" sz="1700" spc="-31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sz="1700" spc="-70" dirty="0">
                <a:solidFill>
                  <a:srgbClr val="CF141F"/>
                </a:solidFill>
                <a:latin typeface="Times New Roman"/>
                <a:cs typeface="Times New Roman"/>
              </a:rPr>
              <a:t>These</a:t>
            </a:r>
            <a:r>
              <a:rPr lang="en-US" sz="1700" spc="3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50" dirty="0">
                <a:solidFill>
                  <a:srgbClr val="CF141F"/>
                </a:solidFill>
                <a:latin typeface="Times New Roman"/>
                <a:cs typeface="Times New Roman"/>
              </a:rPr>
              <a:t>timeless,</a:t>
            </a:r>
            <a:r>
              <a:rPr lang="en-US" sz="1700" spc="3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20" dirty="0">
                <a:solidFill>
                  <a:srgbClr val="CF141F"/>
                </a:solidFill>
                <a:latin typeface="Times New Roman"/>
                <a:cs typeface="Times New Roman"/>
              </a:rPr>
              <a:t>overarching</a:t>
            </a:r>
            <a:r>
              <a:rPr lang="en-US" sz="1700" spc="3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25" dirty="0">
                <a:solidFill>
                  <a:srgbClr val="CF141F"/>
                </a:solidFill>
                <a:latin typeface="Times New Roman"/>
                <a:cs typeface="Times New Roman"/>
              </a:rPr>
              <a:t>principles</a:t>
            </a:r>
            <a:r>
              <a:rPr lang="en-US" sz="1700" spc="3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80" dirty="0">
                <a:solidFill>
                  <a:srgbClr val="CF141F"/>
                </a:solidFill>
                <a:latin typeface="Times New Roman"/>
                <a:cs typeface="Times New Roman"/>
              </a:rPr>
              <a:t>keep</a:t>
            </a:r>
            <a:r>
              <a:rPr lang="en-US" sz="1700" spc="3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1700" spc="3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br>
              <a:rPr lang="en-US" sz="1700" spc="35" dirty="0">
                <a:solidFill>
                  <a:srgbClr val="CF141F"/>
                </a:solidFill>
                <a:latin typeface="Times New Roman"/>
                <a:cs typeface="Times New Roman"/>
              </a:rPr>
            </a:br>
            <a:r>
              <a:rPr lang="en-US" sz="1700" spc="-30" dirty="0">
                <a:solidFill>
                  <a:srgbClr val="CF141F"/>
                </a:solidFill>
                <a:latin typeface="Times New Roman"/>
                <a:cs typeface="Times New Roman"/>
              </a:rPr>
              <a:t>DAR</a:t>
            </a:r>
            <a:r>
              <a:rPr lang="en-US" sz="1700" spc="3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10" dirty="0">
                <a:solidFill>
                  <a:srgbClr val="CF141F"/>
                </a:solidFill>
                <a:latin typeface="Times New Roman"/>
                <a:cs typeface="Times New Roman"/>
              </a:rPr>
              <a:t>strong </a:t>
            </a:r>
            <a:r>
              <a:rPr lang="en-US" sz="1700" spc="40" dirty="0">
                <a:solidFill>
                  <a:srgbClr val="CF141F"/>
                </a:solidFill>
                <a:latin typeface="Times New Roman"/>
                <a:cs typeface="Times New Roman"/>
              </a:rPr>
              <a:t>and</a:t>
            </a:r>
            <a:r>
              <a:rPr lang="en-US" sz="17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15" dirty="0">
                <a:solidFill>
                  <a:srgbClr val="CF141F"/>
                </a:solidFill>
                <a:latin typeface="Times New Roman"/>
                <a:cs typeface="Times New Roman"/>
              </a:rPr>
              <a:t>vitally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10" dirty="0">
                <a:solidFill>
                  <a:srgbClr val="CF141F"/>
                </a:solidFill>
                <a:latin typeface="Times New Roman"/>
                <a:cs typeface="Times New Roman"/>
              </a:rPr>
              <a:t>relevant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15" dirty="0">
                <a:solidFill>
                  <a:srgbClr val="CF141F"/>
                </a:solidFill>
                <a:latin typeface="Times New Roman"/>
                <a:cs typeface="Times New Roman"/>
              </a:rPr>
              <a:t>in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5" dirty="0">
                <a:solidFill>
                  <a:srgbClr val="CF141F"/>
                </a:solidFill>
                <a:latin typeface="Times New Roman"/>
                <a:cs typeface="Times New Roman"/>
              </a:rPr>
              <a:t>this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b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</a:br>
            <a:r>
              <a:rPr lang="en-US" sz="1700" spc="-5" dirty="0">
                <a:solidFill>
                  <a:srgbClr val="CF141F"/>
                </a:solidFill>
                <a:latin typeface="Times New Roman"/>
                <a:cs typeface="Times New Roman"/>
              </a:rPr>
              <a:t>ever-changing</a:t>
            </a:r>
            <a:r>
              <a:rPr lang="en-US" sz="17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1700" spc="-10" dirty="0">
                <a:solidFill>
                  <a:srgbClr val="CF141F"/>
                </a:solidFill>
                <a:latin typeface="Times New Roman"/>
                <a:cs typeface="Times New Roman"/>
              </a:rPr>
              <a:t>world.</a:t>
            </a:r>
            <a:endParaRPr lang="en-US" spc="15" dirty="0">
              <a:solidFill>
                <a:srgbClr val="00489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spc="15" dirty="0">
              <a:solidFill>
                <a:srgbClr val="00489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spc="15" dirty="0">
                <a:solidFill>
                  <a:srgbClr val="004890"/>
                </a:solidFill>
                <a:latin typeface="Times New Roman"/>
                <a:cs typeface="Times New Roman"/>
              </a:rPr>
              <a:t>Thank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25" dirty="0">
                <a:solidFill>
                  <a:srgbClr val="004890"/>
                </a:solidFill>
                <a:latin typeface="Times New Roman"/>
                <a:cs typeface="Times New Roman"/>
              </a:rPr>
              <a:t>you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45" dirty="0">
                <a:solidFill>
                  <a:srgbClr val="004890"/>
                </a:solidFill>
                <a:latin typeface="Times New Roman"/>
                <a:cs typeface="Times New Roman"/>
              </a:rPr>
              <a:t>for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5" dirty="0">
                <a:solidFill>
                  <a:srgbClr val="004890"/>
                </a:solidFill>
                <a:latin typeface="Times New Roman"/>
                <a:cs typeface="Times New Roman"/>
              </a:rPr>
              <a:t>your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srgbClr val="004890"/>
                </a:solidFill>
                <a:latin typeface="Times New Roman"/>
                <a:cs typeface="Times New Roman"/>
              </a:rPr>
              <a:t>support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85" dirty="0">
                <a:solidFill>
                  <a:srgbClr val="004890"/>
                </a:solidFill>
                <a:latin typeface="Times New Roman"/>
                <a:cs typeface="Times New Roman"/>
              </a:rPr>
              <a:t>of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35" dirty="0">
                <a:solidFill>
                  <a:srgbClr val="004890"/>
                </a:solidFill>
                <a:latin typeface="Times New Roman"/>
                <a:cs typeface="Times New Roman"/>
              </a:rPr>
              <a:t>Meadow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5" dirty="0">
                <a:solidFill>
                  <a:srgbClr val="004890"/>
                </a:solidFill>
                <a:latin typeface="Times New Roman"/>
                <a:cs typeface="Times New Roman"/>
              </a:rPr>
              <a:t>Garden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50" dirty="0">
                <a:solidFill>
                  <a:srgbClr val="004890"/>
                </a:solidFill>
                <a:latin typeface="Times New Roman"/>
                <a:cs typeface="Times New Roman"/>
              </a:rPr>
              <a:t>and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5" dirty="0">
                <a:solidFill>
                  <a:srgbClr val="004890"/>
                </a:solidFill>
                <a:latin typeface="Times New Roman"/>
                <a:cs typeface="Times New Roman"/>
              </a:rPr>
              <a:t>your </a:t>
            </a:r>
            <a:r>
              <a:rPr lang="en-US" sz="2400" spc="-484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55" dirty="0">
                <a:solidFill>
                  <a:srgbClr val="004890"/>
                </a:solidFill>
                <a:latin typeface="Times New Roman"/>
                <a:cs typeface="Times New Roman"/>
              </a:rPr>
              <a:t>commitment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40" dirty="0">
                <a:solidFill>
                  <a:srgbClr val="004890"/>
                </a:solidFill>
                <a:latin typeface="Times New Roman"/>
                <a:cs typeface="Times New Roman"/>
              </a:rPr>
              <a:t>to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35" dirty="0">
                <a:solidFill>
                  <a:srgbClr val="004890"/>
                </a:solidFill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40" dirty="0">
                <a:solidFill>
                  <a:srgbClr val="004890"/>
                </a:solidFill>
                <a:latin typeface="Times New Roman"/>
                <a:cs typeface="Times New Roman"/>
              </a:rPr>
              <a:t>preservation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85" dirty="0">
                <a:solidFill>
                  <a:srgbClr val="004890"/>
                </a:solidFill>
                <a:latin typeface="Times New Roman"/>
                <a:cs typeface="Times New Roman"/>
              </a:rPr>
              <a:t>of</a:t>
            </a:r>
            <a:r>
              <a:rPr lang="en-US" sz="2400" spc="-1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br>
              <a:rPr lang="en-US" sz="2400" spc="-10" dirty="0">
                <a:solidFill>
                  <a:srgbClr val="004890"/>
                </a:solidFill>
                <a:latin typeface="Times New Roman"/>
                <a:cs typeface="Times New Roman"/>
              </a:rPr>
            </a:br>
            <a:r>
              <a:rPr lang="en-US" sz="2400" spc="5" dirty="0">
                <a:solidFill>
                  <a:srgbClr val="004890"/>
                </a:solidFill>
                <a:latin typeface="Times New Roman"/>
                <a:cs typeface="Times New Roman"/>
              </a:rPr>
              <a:t>our</a:t>
            </a:r>
            <a:r>
              <a:rPr lang="en-US" sz="2400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60" dirty="0">
                <a:solidFill>
                  <a:srgbClr val="004890"/>
                </a:solidFill>
                <a:latin typeface="Times New Roman"/>
                <a:cs typeface="Times New Roman"/>
              </a:rPr>
              <a:t>nation’s</a:t>
            </a:r>
            <a:r>
              <a:rPr lang="en-US" sz="240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z="2400" spc="-15" dirty="0">
                <a:solidFill>
                  <a:srgbClr val="004890"/>
                </a:solidFill>
                <a:latin typeface="Times New Roman"/>
                <a:cs typeface="Times New Roman"/>
              </a:rPr>
              <a:t>history.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C4527D-F1B0-B24A-A2AF-237AB6FB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41" y="2004884"/>
            <a:ext cx="5879860" cy="3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A017-5FFF-474B-A705-EDF27EE0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946"/>
            <a:ext cx="5352535" cy="1099750"/>
          </a:xfrm>
        </p:spPr>
        <p:txBody>
          <a:bodyPr>
            <a:normAutofit fontScale="90000"/>
          </a:bodyPr>
          <a:lstStyle/>
          <a:p>
            <a:r>
              <a:rPr lang="en-US" spc="-90" dirty="0">
                <a:solidFill>
                  <a:srgbClr val="004890"/>
                </a:solidFill>
                <a:latin typeface="Times New Roman"/>
                <a:cs typeface="Times New Roman"/>
              </a:rPr>
              <a:t>Preserving</a:t>
            </a:r>
            <a:r>
              <a:rPr lang="en-US" spc="-10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pc="-15" dirty="0">
                <a:solidFill>
                  <a:srgbClr val="004890"/>
                </a:solidFill>
                <a:latin typeface="Times New Roman"/>
                <a:cs typeface="Times New Roman"/>
              </a:rPr>
              <a:t>History.</a:t>
            </a:r>
            <a:r>
              <a:rPr lang="en-US" spc="-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br>
              <a:rPr lang="en-US" spc="-5" dirty="0">
                <a:solidFill>
                  <a:srgbClr val="004890"/>
                </a:solidFill>
                <a:latin typeface="Times New Roman"/>
                <a:cs typeface="Times New Roman"/>
              </a:rPr>
            </a:br>
            <a:r>
              <a:rPr lang="en-US" spc="-30" dirty="0">
                <a:solidFill>
                  <a:srgbClr val="004890"/>
                </a:solidFill>
                <a:latin typeface="Times New Roman"/>
                <a:cs typeface="Times New Roman"/>
              </a:rPr>
              <a:t>Inspiring</a:t>
            </a:r>
            <a:r>
              <a:rPr lang="en-US" spc="-15" dirty="0">
                <a:solidFill>
                  <a:srgbClr val="004890"/>
                </a:solidFill>
                <a:latin typeface="Times New Roman"/>
                <a:cs typeface="Times New Roman"/>
              </a:rPr>
              <a:t> </a:t>
            </a:r>
            <a:r>
              <a:rPr lang="en-US" spc="-120" dirty="0">
                <a:solidFill>
                  <a:srgbClr val="004890"/>
                </a:solidFill>
                <a:latin typeface="Times New Roman"/>
                <a:cs typeface="Times New Roman"/>
              </a:rPr>
              <a:t>Possibilities.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0D13-131E-1B40-8C0D-3186C9A84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54" y="2829696"/>
            <a:ext cx="5858978" cy="3534033"/>
          </a:xfrm>
        </p:spPr>
        <p:txBody>
          <a:bodyPr>
            <a:normAutofit fontScale="55000" lnSpcReduction="20000"/>
          </a:bodyPr>
          <a:lstStyle/>
          <a:p>
            <a:pPr marR="60325">
              <a:lnSpc>
                <a:spcPct val="104200"/>
              </a:lnSpc>
              <a:spcBef>
                <a:spcPts val="40"/>
              </a:spcBef>
            </a:pPr>
            <a:r>
              <a:rPr lang="en-US" sz="29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piece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Georgian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history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endParaRPr lang="en-US" sz="2900" spc="-1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Enduring reminder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900" spc="-2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sacrifices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founding fathers made</a:t>
            </a: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endParaRPr lang="en-US" sz="2900" spc="-15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preserve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it to </a:t>
            </a:r>
            <a:r>
              <a:rPr lang="en-US" sz="29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900" spc="-27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authentic</a:t>
            </a:r>
            <a:r>
              <a:rPr lang="en-US" sz="2900" spc="-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en-US" sz="2900" spc="-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period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endParaRPr lang="en-US" sz="2900" spc="-15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0325">
              <a:lnSpc>
                <a:spcPct val="104200"/>
              </a:lnSpc>
              <a:spcBef>
                <a:spcPts val="40"/>
              </a:spcBef>
            </a:pP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Landmarks teach children about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our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</a:t>
            </a:r>
            <a:r>
              <a:rPr lang="en-US" sz="29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our</a:t>
            </a:r>
            <a:r>
              <a:rPr lang="en-US" sz="2900" spc="-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founders</a:t>
            </a:r>
          </a:p>
          <a:p>
            <a:pPr marL="0" marR="60325" indent="0">
              <a:lnSpc>
                <a:spcPct val="104200"/>
              </a:lnSpc>
              <a:spcBef>
                <a:spcPts val="4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" marR="30480" indent="0">
              <a:lnSpc>
                <a:spcPct val="121800"/>
              </a:lnSpc>
              <a:spcBef>
                <a:spcPts val="605"/>
              </a:spcBef>
              <a:buNone/>
            </a:pPr>
            <a:r>
              <a:rPr lang="en-US" sz="3200" spc="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6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generosity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4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3200" spc="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wish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</a:t>
            </a:r>
            <a:r>
              <a:rPr lang="en-US" sz="3200" spc="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6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</a:t>
            </a:r>
            <a:r>
              <a:rPr lang="en-US" sz="3200" spc="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5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Walton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1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sz="3200" spc="-31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preservation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national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significance,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inspiring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generations</a:t>
            </a:r>
            <a:r>
              <a:rPr lang="en-US" sz="32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2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7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house with a fence around it&#10;&#10;Description automatically generated with low confidence">
            <a:extLst>
              <a:ext uri="{FF2B5EF4-FFF2-40B4-BE49-F238E27FC236}">
                <a16:creationId xmlns:a16="http://schemas.microsoft.com/office/drawing/2014/main" id="{AD0BF50F-CFCD-7F4A-9618-0AE93D8C3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681" y="2060402"/>
            <a:ext cx="5026958" cy="33518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48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5CCC-3892-1346-B084-DBC634A7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562"/>
            <a:ext cx="5439032" cy="1124465"/>
          </a:xfrm>
        </p:spPr>
        <p:txBody>
          <a:bodyPr>
            <a:normAutofit fontScale="90000"/>
          </a:bodyPr>
          <a:lstStyle/>
          <a:p>
            <a:br>
              <a:rPr lang="en-US" spc="114" dirty="0"/>
            </a:br>
            <a:r>
              <a:rPr lang="en-US" spc="-114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r>
              <a:rPr lang="en-US" spc="-17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22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114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Walton </a:t>
            </a:r>
            <a:br>
              <a:rPr lang="en-US" spc="114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-114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From</a:t>
            </a:r>
            <a:r>
              <a:rPr lang="en-US" spc="-20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70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Orphan</a:t>
            </a:r>
            <a:r>
              <a:rPr lang="en-US" spc="-15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-45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lang="en-US" spc="-20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pc="-65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Founder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5798-EB3D-0F4A-ABD0-E41E06DB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174"/>
            <a:ext cx="5439032" cy="3898231"/>
          </a:xfrm>
        </p:spPr>
        <p:txBody>
          <a:bodyPr>
            <a:noAutofit/>
          </a:bodyPr>
          <a:lstStyle/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orphaned at a young age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Apprenticed as a carpenter, he pursued an education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Walton rose to become a lawyer, patriot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most prominent citizens of  the State of Georgia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Walton became involved in the early revolutionary efforts in Georgia 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Served as the secretary for the Provincial Congress 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 for the Council of Safety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Elected to the Second Continental Congress </a:t>
            </a:r>
          </a:p>
          <a:p>
            <a:r>
              <a:rPr lang="en-US" sz="16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 the Declaration of Independence—at 26 years of age </a:t>
            </a:r>
          </a:p>
          <a:p>
            <a:pPr marL="0" indent="0">
              <a:buNone/>
            </a:pPr>
            <a:endParaRPr lang="en-US" sz="1500" spc="-15" dirty="0">
              <a:solidFill>
                <a:srgbClr val="393939"/>
              </a:solidFill>
              <a:latin typeface="Georgia"/>
              <a:cs typeface="Georgia"/>
            </a:endParaRPr>
          </a:p>
          <a:p>
            <a:pPr marL="0" indent="0">
              <a:buNone/>
            </a:pPr>
            <a:endParaRPr lang="en-US" sz="1500" spc="-15" dirty="0">
              <a:solidFill>
                <a:srgbClr val="393939"/>
              </a:solidFill>
              <a:latin typeface="Georgia"/>
              <a:cs typeface="Georgia"/>
            </a:endParaRPr>
          </a:p>
          <a:p>
            <a:pPr marL="0" indent="0">
              <a:buNone/>
            </a:pPr>
            <a:endParaRPr lang="en-US" sz="1500" spc="-15" dirty="0">
              <a:solidFill>
                <a:srgbClr val="393939"/>
              </a:solidFill>
              <a:latin typeface="Georgia"/>
              <a:cs typeface="Georgia"/>
            </a:endParaRPr>
          </a:p>
          <a:p>
            <a:pPr marL="0" indent="0">
              <a:buNone/>
            </a:pPr>
            <a:endParaRPr lang="en-US" sz="1500" dirty="0">
              <a:latin typeface="Georgia"/>
              <a:cs typeface="Georgia"/>
            </a:endParaRP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B00B91E-CED1-2045-8FE9-B08D734B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02" y="1606379"/>
            <a:ext cx="4055098" cy="4201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972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155D8-3444-6849-8761-0EE079C73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5659394" cy="4351338"/>
          </a:xfrm>
        </p:spPr>
        <p:txBody>
          <a:bodyPr>
            <a:normAutofit fontScale="92500"/>
          </a:bodyPr>
          <a:lstStyle/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Served as a Colonel in the Georgia Militia 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Wounded and taken prisoner by the British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 at Sunbury as a prisoner of war for 10 months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</a:t>
            </a:r>
            <a:r>
              <a:rPr lang="en-US" sz="1700" spc="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governor</a:t>
            </a:r>
            <a:r>
              <a:rPr lang="en-US" sz="1700" spc="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700" spc="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</a:t>
            </a:r>
            <a:r>
              <a:rPr lang="en-US" sz="1700" spc="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r>
              <a:rPr lang="en-US" sz="1700" spc="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700" spc="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700" spc="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Continental</a:t>
            </a:r>
            <a:r>
              <a:rPr lang="en-US" sz="1700" spc="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Congress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United States senator</a:t>
            </a:r>
            <a:endParaRPr lang="en-US" sz="1700" spc="-1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times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justice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</a:t>
            </a:r>
          </a:p>
          <a:p>
            <a:pPr marR="46990">
              <a:lnSpc>
                <a:spcPct val="104200"/>
              </a:lnSpc>
              <a:spcBef>
                <a:spcPts val="720"/>
              </a:spcBef>
            </a:pP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Died </a:t>
            </a:r>
            <a:r>
              <a:rPr lang="en-US" sz="1700" spc="-1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700" spc="-1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1804</a:t>
            </a:r>
          </a:p>
          <a:p>
            <a:pPr marL="0" marR="46990" indent="0">
              <a:lnSpc>
                <a:spcPct val="104200"/>
              </a:lnSpc>
              <a:spcBef>
                <a:spcPts val="720"/>
              </a:spcBef>
              <a:buNone/>
            </a:pPr>
            <a:endParaRPr lang="en-US" sz="2100" spc="-275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>
              <a:lnSpc>
                <a:spcPct val="107100"/>
              </a:lnSpc>
              <a:spcBef>
                <a:spcPts val="760"/>
              </a:spcBef>
              <a:buNone/>
            </a:pPr>
            <a:r>
              <a:rPr lang="en-US" sz="2100" spc="-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6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6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5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4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possibilities.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4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pushed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1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and, </a:t>
            </a:r>
            <a:r>
              <a:rPr lang="en-US" sz="2100" spc="-1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6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n-US" sz="2100" spc="3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 </a:t>
            </a:r>
            <a:r>
              <a:rPr lang="en-US" sz="2100" spc="-33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 </a:t>
            </a:r>
            <a:r>
              <a:rPr lang="en-US" sz="2100" spc="-5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8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4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power,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8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6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4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7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1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2100" spc="25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-20" dirty="0">
                <a:solidFill>
                  <a:srgbClr val="CF1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founders.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C6BF3-C70E-4746-9661-A6A8D81C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78" y="1143000"/>
            <a:ext cx="3958112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B336C-F15E-A54A-84F2-1F8AA2E6F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4363995" cy="167479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year, we welcome visitors and school children to connect this important piece of history to the next generation of Americans,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inspiring new possibilities in the hearts of young patriots.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person, ground, group, people&#10;&#10;Description automatically generated">
            <a:extLst>
              <a:ext uri="{FF2B5EF4-FFF2-40B4-BE49-F238E27FC236}">
                <a16:creationId xmlns:a16="http://schemas.microsoft.com/office/drawing/2014/main" id="{920A1216-2B99-D542-A5D6-3638CD7B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81" y="1233617"/>
            <a:ext cx="3625163" cy="48335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817738-A861-0849-AB7F-D7718C182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25" y="3288693"/>
            <a:ext cx="4167713" cy="2778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279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506B-1ED4-FB49-885D-FCC78D2F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3361"/>
          </a:xfrm>
        </p:spPr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Restoring</a:t>
            </a:r>
            <a:r>
              <a:rPr lang="en-US" spc="-4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History: </a:t>
            </a:r>
            <a:br>
              <a:rPr lang="en-US" spc="-1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Honor</a:t>
            </a:r>
            <a:r>
              <a:rPr lang="en-US" spc="-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4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Past.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-1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</a:t>
            </a: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4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pc="-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en-US" spc="-25" dirty="0">
                <a:solidFill>
                  <a:srgbClr val="004890"/>
                </a:solidFill>
                <a:latin typeface="Times New Roman"/>
                <a:cs typeface="Times New Roman"/>
              </a:rPr>
              <a:t>.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AE55A-5274-3B41-83BB-E778E3298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7943"/>
            <a:ext cx="5846064" cy="3656230"/>
          </a:xfrm>
        </p:spPr>
        <p:txBody>
          <a:bodyPr>
            <a:noAutofit/>
          </a:bodyPr>
          <a:lstStyle/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this preservation effort cannot be overstated</a:t>
            </a:r>
          </a:p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Meadow Garden considered to be the oldest documented  house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Augusta</a:t>
            </a:r>
          </a:p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also reputedly the first house museum in the State of Georgia </a:t>
            </a: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changes made to the house and grounds over time, have eroded the historic fabric of the house as it relates</a:t>
            </a: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its most prominent occupant; Senator, Governor, Delegate to the Continental Congress, and signer of the Declaration of Independence, George Walton, and his family.</a:t>
            </a: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>
              <a:lnSpc>
                <a:spcPct val="111100"/>
              </a:lnSpc>
              <a:spcBef>
                <a:spcPts val="100"/>
              </a:spcBef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6E8E5C-1573-2043-9157-EF7B9CC0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008" y="1541805"/>
            <a:ext cx="3743720" cy="38031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39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B2818-4500-484E-ACDE-4624C5B7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0931"/>
            <a:ext cx="5822092" cy="2512193"/>
          </a:xfrm>
        </p:spPr>
        <p:txBody>
          <a:bodyPr>
            <a:normAutofit/>
          </a:bodyPr>
          <a:lstStyle/>
          <a:p>
            <a:pPr marR="196850">
              <a:lnSpc>
                <a:spcPct val="111100"/>
              </a:lnSpc>
              <a:spcBef>
                <a:spcPts val="900"/>
              </a:spcBef>
            </a:pP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Built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in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1791</a:t>
            </a:r>
          </a:p>
          <a:p>
            <a:pPr marR="196850">
              <a:lnSpc>
                <a:spcPct val="111100"/>
              </a:lnSpc>
              <a:spcBef>
                <a:spcPts val="900"/>
              </a:spcBef>
            </a:pP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Meadow Garden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was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the </a:t>
            </a:r>
            <a:r>
              <a:rPr lang="en-US" sz="1600" spc="-15" dirty="0" err="1">
                <a:solidFill>
                  <a:srgbClr val="393939"/>
                </a:solidFill>
                <a:latin typeface="Georgia"/>
                <a:cs typeface="Georgia"/>
              </a:rPr>
              <a:t>Waltons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’ primary home</a:t>
            </a:r>
          </a:p>
          <a:p>
            <a:pPr marR="196850">
              <a:lnSpc>
                <a:spcPct val="111100"/>
              </a:lnSpc>
              <a:spcBef>
                <a:spcPts val="900"/>
              </a:spcBef>
            </a:pP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At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George Walton’s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death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,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his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funeral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procession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began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at </a:t>
            </a:r>
            <a:r>
              <a:rPr lang="en-US" sz="1600" spc="-27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Meadow Garden </a:t>
            </a:r>
          </a:p>
          <a:p>
            <a:pPr marR="196850">
              <a:lnSpc>
                <a:spcPct val="111100"/>
              </a:lnSpc>
              <a:spcBef>
                <a:spcPts val="900"/>
              </a:spcBef>
            </a:pP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Has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been </a:t>
            </a:r>
            <a:r>
              <a:rPr lang="en-US" sz="1600" spc="-27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dirty="0">
                <a:solidFill>
                  <a:srgbClr val="393939"/>
                </a:solidFill>
                <a:latin typeface="Georgia"/>
                <a:cs typeface="Georgia"/>
              </a:rPr>
              <a:t>a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part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of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four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centuries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</a:p>
          <a:p>
            <a:pPr marR="196850">
              <a:lnSpc>
                <a:spcPct val="111100"/>
              </a:lnSpc>
              <a:spcBef>
                <a:spcPts val="900"/>
              </a:spcBef>
            </a:pP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Connects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modern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visitors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to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a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man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w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ho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played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dirty="0">
                <a:solidFill>
                  <a:srgbClr val="393939"/>
                </a:solidFill>
                <a:latin typeface="Georgia"/>
                <a:cs typeface="Georgia"/>
              </a:rPr>
              <a:t>a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vital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role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in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the </a:t>
            </a:r>
            <a:r>
              <a:rPr lang="en-US" sz="1600" spc="-27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founding</a:t>
            </a:r>
            <a:r>
              <a:rPr lang="en-US" sz="1600" spc="-30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of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0" dirty="0">
                <a:solidFill>
                  <a:srgbClr val="393939"/>
                </a:solidFill>
                <a:latin typeface="Georgia"/>
                <a:cs typeface="Georgia"/>
              </a:rPr>
              <a:t>our</a:t>
            </a:r>
            <a:r>
              <a:rPr lang="en-US" sz="1600" spc="-25" dirty="0">
                <a:solidFill>
                  <a:srgbClr val="393939"/>
                </a:solidFill>
                <a:latin typeface="Georgia"/>
                <a:cs typeface="Georgia"/>
              </a:rPr>
              <a:t> </a:t>
            </a:r>
            <a:r>
              <a:rPr lang="en-US" sz="1600" spc="-15" dirty="0">
                <a:solidFill>
                  <a:srgbClr val="393939"/>
                </a:solidFill>
                <a:latin typeface="Georgia"/>
                <a:cs typeface="Georgia"/>
              </a:rPr>
              <a:t>country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9" name="Picture 8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4DAFCCF3-1AFF-7942-AE08-BC0DEEED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31625"/>
            <a:ext cx="4615249" cy="46152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690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985D-831E-A444-8892-85B764A3A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788" y="1741871"/>
            <a:ext cx="4701499" cy="4016805"/>
          </a:xfrm>
        </p:spPr>
        <p:txBody>
          <a:bodyPr>
            <a:normAutofit fontScale="92500"/>
          </a:bodyPr>
          <a:lstStyle/>
          <a:p>
            <a:pPr marL="12700" marR="5080" indent="0">
              <a:lnSpc>
                <a:spcPct val="113100"/>
              </a:lnSpc>
              <a:spcBef>
                <a:spcPts val="100"/>
              </a:spcBef>
              <a:buNone/>
            </a:pPr>
            <a:r>
              <a:rPr lang="en-US" sz="2200" spc="-90" dirty="0">
                <a:solidFill>
                  <a:srgbClr val="CF141F"/>
                </a:solidFill>
                <a:latin typeface="Times New Roman"/>
                <a:cs typeface="Times New Roman"/>
              </a:rPr>
              <a:t>“For</a:t>
            </a:r>
            <a:r>
              <a:rPr lang="en-US" sz="2200" spc="1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10" dirty="0">
                <a:solidFill>
                  <a:srgbClr val="CF141F"/>
                </a:solidFill>
                <a:latin typeface="Times New Roman"/>
                <a:cs typeface="Times New Roman"/>
              </a:rPr>
              <a:t>past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45" dirty="0">
                <a:solidFill>
                  <a:srgbClr val="CF141F"/>
                </a:solidFill>
                <a:latin typeface="Times New Roman"/>
                <a:cs typeface="Times New Roman"/>
              </a:rPr>
              <a:t>120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years,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35" dirty="0">
                <a:solidFill>
                  <a:srgbClr val="CF141F"/>
                </a:solidFill>
                <a:latin typeface="Times New Roman"/>
                <a:cs typeface="Times New Roman"/>
              </a:rPr>
              <a:t>ongoing </a:t>
            </a:r>
            <a:r>
              <a:rPr lang="en-US" sz="2200" spc="-33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stewardship</a:t>
            </a:r>
            <a:r>
              <a:rPr lang="en-US" sz="2200" spc="1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0" dirty="0">
                <a:solidFill>
                  <a:srgbClr val="CF141F"/>
                </a:solidFill>
                <a:latin typeface="Times New Roman"/>
                <a:cs typeface="Times New Roman"/>
              </a:rPr>
              <a:t>demonstrated</a:t>
            </a:r>
            <a:r>
              <a:rPr lang="en-US" sz="2200" spc="1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0" dirty="0">
                <a:solidFill>
                  <a:srgbClr val="CF141F"/>
                </a:solidFill>
                <a:latin typeface="Times New Roman"/>
                <a:cs typeface="Times New Roman"/>
              </a:rPr>
              <a:t>by</a:t>
            </a:r>
            <a:r>
              <a:rPr lang="en-US" sz="2200" spc="1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2200" spc="1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Georgia </a:t>
            </a:r>
            <a:r>
              <a:rPr lang="en-US" sz="2200" spc="-33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>
                <a:solidFill>
                  <a:srgbClr val="CF141F"/>
                </a:solidFill>
                <a:latin typeface="Times New Roman"/>
                <a:cs typeface="Times New Roman"/>
              </a:rPr>
              <a:t>State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50" dirty="0">
                <a:solidFill>
                  <a:srgbClr val="CF141F"/>
                </a:solidFill>
                <a:latin typeface="Times New Roman"/>
                <a:cs typeface="Times New Roman"/>
              </a:rPr>
              <a:t>Society</a:t>
            </a:r>
            <a:r>
              <a:rPr lang="en-US" sz="22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5" dirty="0">
                <a:solidFill>
                  <a:srgbClr val="CF141F"/>
                </a:solidFill>
                <a:latin typeface="Times New Roman"/>
                <a:cs typeface="Times New Roman"/>
              </a:rPr>
              <a:t>Daughters</a:t>
            </a:r>
            <a:r>
              <a:rPr lang="en-US" sz="22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55" dirty="0">
                <a:solidFill>
                  <a:srgbClr val="CF141F"/>
                </a:solidFill>
                <a:latin typeface="Times New Roman"/>
                <a:cs typeface="Times New Roman"/>
              </a:rPr>
              <a:t>of</a:t>
            </a:r>
            <a:r>
              <a:rPr lang="en-US" sz="22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2200" spc="2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American </a:t>
            </a:r>
            <a:r>
              <a:rPr lang="en-US" sz="2200" spc="-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Revolution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65" dirty="0">
                <a:solidFill>
                  <a:srgbClr val="CF141F"/>
                </a:solidFill>
                <a:latin typeface="Times New Roman"/>
                <a:cs typeface="Times New Roman"/>
              </a:rPr>
              <a:t>proves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5" dirty="0">
                <a:solidFill>
                  <a:srgbClr val="CF141F"/>
                </a:solidFill>
                <a:latin typeface="Times New Roman"/>
                <a:cs typeface="Times New Roman"/>
              </a:rPr>
              <a:t>just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30" dirty="0">
                <a:solidFill>
                  <a:srgbClr val="CF141F"/>
                </a:solidFill>
                <a:latin typeface="Times New Roman"/>
                <a:cs typeface="Times New Roman"/>
              </a:rPr>
              <a:t>what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5" dirty="0">
                <a:solidFill>
                  <a:srgbClr val="CF141F"/>
                </a:solidFill>
                <a:latin typeface="Times New Roman"/>
                <a:cs typeface="Times New Roman"/>
              </a:rPr>
              <a:t>can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>
                <a:solidFill>
                  <a:srgbClr val="CF141F"/>
                </a:solidFill>
                <a:latin typeface="Times New Roman"/>
                <a:cs typeface="Times New Roman"/>
              </a:rPr>
              <a:t>happen </a:t>
            </a:r>
            <a:r>
              <a:rPr lang="en-US" sz="2200" spc="5" dirty="0">
                <a:solidFill>
                  <a:srgbClr val="CF141F"/>
                </a:solidFill>
                <a:latin typeface="Times New Roman"/>
                <a:cs typeface="Times New Roman"/>
              </a:rPr>
              <a:t> with</a:t>
            </a:r>
            <a:r>
              <a:rPr lang="en-US" sz="2200" spc="1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65" dirty="0">
                <a:solidFill>
                  <a:srgbClr val="CF141F"/>
                </a:solidFill>
                <a:latin typeface="Times New Roman"/>
                <a:cs typeface="Times New Roman"/>
              </a:rPr>
              <a:t>a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>
                <a:solidFill>
                  <a:srgbClr val="CF141F"/>
                </a:solidFill>
                <a:latin typeface="Times New Roman"/>
                <a:cs typeface="Times New Roman"/>
              </a:rPr>
              <a:t>little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45" dirty="0">
                <a:solidFill>
                  <a:srgbClr val="CF141F"/>
                </a:solidFill>
                <a:latin typeface="Times New Roman"/>
                <a:cs typeface="Times New Roman"/>
              </a:rPr>
              <a:t>vision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45" dirty="0">
                <a:solidFill>
                  <a:srgbClr val="CF141F"/>
                </a:solidFill>
                <a:latin typeface="Times New Roman"/>
                <a:cs typeface="Times New Roman"/>
              </a:rPr>
              <a:t>and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30" dirty="0">
                <a:solidFill>
                  <a:srgbClr val="CF141F"/>
                </a:solidFill>
                <a:latin typeface="Times New Roman"/>
                <a:cs typeface="Times New Roman"/>
              </a:rPr>
              <a:t>many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dedicated </a:t>
            </a:r>
            <a:r>
              <a:rPr lang="en-US" sz="2200" spc="-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30" dirty="0">
                <a:solidFill>
                  <a:srgbClr val="CF141F"/>
                </a:solidFill>
                <a:latin typeface="Times New Roman"/>
                <a:cs typeface="Times New Roman"/>
              </a:rPr>
              <a:t>volunteers, </a:t>
            </a:r>
            <a:r>
              <a:rPr lang="en-US" sz="2200" spc="45" dirty="0">
                <a:solidFill>
                  <a:srgbClr val="CF141F"/>
                </a:solidFill>
                <a:latin typeface="Times New Roman"/>
                <a:cs typeface="Times New Roman"/>
              </a:rPr>
              <a:t>and </a:t>
            </a:r>
            <a:r>
              <a:rPr lang="en-US" sz="2200" spc="-65" dirty="0">
                <a:solidFill>
                  <a:srgbClr val="CF141F"/>
                </a:solidFill>
                <a:latin typeface="Times New Roman"/>
                <a:cs typeface="Times New Roman"/>
              </a:rPr>
              <a:t>is</a:t>
            </a:r>
            <a:r>
              <a:rPr lang="en-US" sz="2200" spc="2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65" dirty="0">
                <a:solidFill>
                  <a:srgbClr val="CF141F"/>
                </a:solidFill>
                <a:latin typeface="Times New Roman"/>
                <a:cs typeface="Times New Roman"/>
              </a:rPr>
              <a:t>a </a:t>
            </a:r>
            <a:r>
              <a:rPr lang="en-US" sz="2200" spc="-10" dirty="0">
                <a:solidFill>
                  <a:srgbClr val="CF141F"/>
                </a:solidFill>
                <a:latin typeface="Times New Roman"/>
                <a:cs typeface="Times New Roman"/>
              </a:rPr>
              <a:t>shining </a:t>
            </a:r>
            <a:r>
              <a:rPr lang="en-US" sz="2200" spc="-40" dirty="0">
                <a:solidFill>
                  <a:srgbClr val="CF141F"/>
                </a:solidFill>
                <a:latin typeface="Times New Roman"/>
                <a:cs typeface="Times New Roman"/>
              </a:rPr>
              <a:t>example </a:t>
            </a:r>
            <a:r>
              <a:rPr lang="en-US" sz="2200" spc="-50" dirty="0">
                <a:solidFill>
                  <a:srgbClr val="CF141F"/>
                </a:solidFill>
                <a:latin typeface="Times New Roman"/>
                <a:cs typeface="Times New Roman"/>
              </a:rPr>
              <a:t>of </a:t>
            </a:r>
            <a:r>
              <a:rPr lang="en-US" sz="2200" spc="-45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15" dirty="0">
                <a:solidFill>
                  <a:srgbClr val="CF141F"/>
                </a:solidFill>
                <a:latin typeface="Times New Roman"/>
                <a:cs typeface="Times New Roman"/>
              </a:rPr>
              <a:t>the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5" dirty="0">
                <a:solidFill>
                  <a:srgbClr val="CF141F"/>
                </a:solidFill>
                <a:latin typeface="Times New Roman"/>
                <a:cs typeface="Times New Roman"/>
              </a:rPr>
              <a:t>impact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American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60" dirty="0">
                <a:solidFill>
                  <a:srgbClr val="CF141F"/>
                </a:solidFill>
                <a:latin typeface="Times New Roman"/>
                <a:cs typeface="Times New Roman"/>
              </a:rPr>
              <a:t>women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35" dirty="0">
                <a:solidFill>
                  <a:srgbClr val="CF141F"/>
                </a:solidFill>
                <a:latin typeface="Times New Roman"/>
                <a:cs typeface="Times New Roman"/>
              </a:rPr>
              <a:t>have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35" dirty="0">
                <a:solidFill>
                  <a:srgbClr val="CF141F"/>
                </a:solidFill>
                <a:latin typeface="Times New Roman"/>
                <a:cs typeface="Times New Roman"/>
              </a:rPr>
              <a:t>on</a:t>
            </a:r>
            <a:r>
              <a:rPr lang="en-US" sz="2200" spc="2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15" dirty="0">
                <a:solidFill>
                  <a:srgbClr val="CF141F"/>
                </a:solidFill>
                <a:latin typeface="Times New Roman"/>
                <a:cs typeface="Times New Roman"/>
              </a:rPr>
              <a:t>our</a:t>
            </a:r>
            <a:endParaRPr lang="en-US" sz="2200" dirty="0">
              <a:latin typeface="Times New Roman"/>
              <a:cs typeface="Times New Roman"/>
            </a:endParaRPr>
          </a:p>
          <a:p>
            <a:pPr marL="0" marR="5080" indent="0">
              <a:lnSpc>
                <a:spcPct val="100000"/>
              </a:lnSpc>
              <a:spcBef>
                <a:spcPts val="219"/>
              </a:spcBef>
              <a:buNone/>
            </a:pPr>
            <a:r>
              <a:rPr lang="en-US" sz="2200" spc="-25" dirty="0">
                <a:solidFill>
                  <a:srgbClr val="CF141F"/>
                </a:solidFill>
                <a:latin typeface="Times New Roman"/>
                <a:cs typeface="Times New Roman"/>
              </a:rPr>
              <a:t>historic</a:t>
            </a:r>
            <a:r>
              <a:rPr lang="en-US" sz="2200" spc="-10" dirty="0">
                <a:solidFill>
                  <a:srgbClr val="CF141F"/>
                </a:solidFill>
                <a:latin typeface="Times New Roman"/>
                <a:cs typeface="Times New Roman"/>
              </a:rPr>
              <a:t> </a:t>
            </a:r>
            <a:r>
              <a:rPr lang="en-US" sz="2200" spc="-70" dirty="0">
                <a:solidFill>
                  <a:srgbClr val="CF141F"/>
                </a:solidFill>
                <a:latin typeface="Times New Roman"/>
                <a:cs typeface="Times New Roman"/>
              </a:rPr>
              <a:t>sites.”</a:t>
            </a:r>
          </a:p>
          <a:p>
            <a:pPr marL="0" marR="5080" indent="0">
              <a:lnSpc>
                <a:spcPct val="100000"/>
              </a:lnSpc>
              <a:spcBef>
                <a:spcPts val="219"/>
              </a:spcBef>
              <a:buNone/>
            </a:pPr>
            <a:endParaRPr lang="en-US" sz="2200" spc="-45" dirty="0">
              <a:latin typeface="Times New Roman"/>
              <a:cs typeface="Times New Roman"/>
            </a:endParaRPr>
          </a:p>
          <a:p>
            <a:pPr marL="0" marR="5080" indent="0">
              <a:lnSpc>
                <a:spcPct val="100000"/>
              </a:lnSpc>
              <a:spcBef>
                <a:spcPts val="219"/>
              </a:spcBef>
              <a:buNone/>
            </a:pPr>
            <a:r>
              <a:rPr lang="en-US" sz="2200" spc="-45" dirty="0">
                <a:latin typeface="Times New Roman"/>
                <a:cs typeface="Times New Roman"/>
              </a:rPr>
              <a:t>The</a:t>
            </a:r>
            <a:r>
              <a:rPr lang="en-US" sz="2200" spc="20" dirty="0">
                <a:latin typeface="Times New Roman"/>
                <a:cs typeface="Times New Roman"/>
              </a:rPr>
              <a:t> </a:t>
            </a:r>
            <a:r>
              <a:rPr lang="en-US" sz="2200" spc="-25" dirty="0">
                <a:latin typeface="Times New Roman"/>
                <a:cs typeface="Times New Roman"/>
              </a:rPr>
              <a:t>Georgia</a:t>
            </a:r>
            <a:r>
              <a:rPr lang="en-US" sz="2200" spc="20" dirty="0">
                <a:latin typeface="Times New Roman"/>
                <a:cs typeface="Times New Roman"/>
              </a:rPr>
              <a:t> </a:t>
            </a:r>
            <a:r>
              <a:rPr lang="en-US" sz="2200" spc="-5" dirty="0">
                <a:latin typeface="Times New Roman"/>
                <a:cs typeface="Times New Roman"/>
              </a:rPr>
              <a:t>Trust</a:t>
            </a:r>
            <a:r>
              <a:rPr lang="en-US" sz="2200" spc="20" dirty="0">
                <a:latin typeface="Times New Roman"/>
                <a:cs typeface="Times New Roman"/>
              </a:rPr>
              <a:t> </a:t>
            </a:r>
            <a:r>
              <a:rPr lang="en-US" sz="2200" spc="-20" dirty="0">
                <a:latin typeface="Times New Roman"/>
                <a:cs typeface="Times New Roman"/>
              </a:rPr>
              <a:t>for</a:t>
            </a:r>
            <a:r>
              <a:rPr lang="en-US" sz="2200" spc="15" dirty="0">
                <a:latin typeface="Times New Roman"/>
                <a:cs typeface="Times New Roman"/>
              </a:rPr>
              <a:t> </a:t>
            </a:r>
            <a:r>
              <a:rPr lang="en-US" sz="2200" spc="-20" dirty="0">
                <a:latin typeface="Times New Roman"/>
                <a:cs typeface="Times New Roman"/>
              </a:rPr>
              <a:t>Historic</a:t>
            </a:r>
            <a:r>
              <a:rPr lang="en-US" sz="2200" spc="20" dirty="0">
                <a:latin typeface="Times New Roman"/>
                <a:cs typeface="Times New Roman"/>
              </a:rPr>
              <a:t> </a:t>
            </a:r>
            <a:r>
              <a:rPr lang="en-US" sz="2200" spc="-15" dirty="0">
                <a:latin typeface="Times New Roman"/>
                <a:cs typeface="Times New Roman"/>
              </a:rPr>
              <a:t>Preservation </a:t>
            </a:r>
            <a:r>
              <a:rPr lang="en-US" sz="2200" spc="-310" dirty="0">
                <a:latin typeface="Times New Roman"/>
                <a:cs typeface="Times New Roman"/>
              </a:rPr>
              <a:t> </a:t>
            </a:r>
            <a:r>
              <a:rPr lang="en-US" sz="2200" spc="-75" dirty="0">
                <a:latin typeface="Times New Roman"/>
                <a:cs typeface="Times New Roman"/>
              </a:rPr>
              <a:t>“Excellence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spc="15" dirty="0">
                <a:latin typeface="Times New Roman"/>
                <a:cs typeface="Times New Roman"/>
              </a:rPr>
              <a:t>in</a:t>
            </a:r>
            <a:r>
              <a:rPr lang="en-US" sz="2200" spc="5" dirty="0">
                <a:latin typeface="Times New Roman"/>
                <a:cs typeface="Times New Roman"/>
              </a:rPr>
              <a:t> </a:t>
            </a:r>
            <a:r>
              <a:rPr lang="en-US" sz="2200" spc="-25" dirty="0">
                <a:latin typeface="Times New Roman"/>
                <a:cs typeface="Times New Roman"/>
              </a:rPr>
              <a:t>Stewardship”</a:t>
            </a:r>
            <a:r>
              <a:rPr lang="en-US" sz="2200" spc="5" dirty="0">
                <a:latin typeface="Times New Roman"/>
                <a:cs typeface="Times New Roman"/>
              </a:rPr>
              <a:t> </a:t>
            </a:r>
            <a:r>
              <a:rPr lang="en-US" sz="2200" spc="40" dirty="0">
                <a:latin typeface="Times New Roman"/>
                <a:cs typeface="Times New Roman"/>
              </a:rPr>
              <a:t>award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5" name="Picture 4" descr="A horse and buggy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79D2804D-BE61-C641-8223-C9D7A8493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38" y="1741871"/>
            <a:ext cx="5477462" cy="40168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27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BEF9-7B60-7A4D-9FC8-F94303A25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9" y="1779373"/>
            <a:ext cx="5100303" cy="425072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120 years, the Georgia State Society Daughters of the American Revolution (GSSDAR) has maintained stewardship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using the best information, technology, and resources at our disposal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Restore this historic structure in accordance with the standards of the day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 be done to ensure a more authentic representation of the house during the time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Waltons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in residence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2018, we commenced our historic restoration and preservation plan</a:t>
            </a:r>
          </a:p>
          <a:p>
            <a:endParaRPr lang="en-US" dirty="0"/>
          </a:p>
        </p:txBody>
      </p:sp>
      <p:grpSp>
        <p:nvGrpSpPr>
          <p:cNvPr id="6" name="object 13">
            <a:extLst>
              <a:ext uri="{FF2B5EF4-FFF2-40B4-BE49-F238E27FC236}">
                <a16:creationId xmlns:a16="http://schemas.microsoft.com/office/drawing/2014/main" id="{C221A5A6-6DC6-B745-8A5E-2EE0EC326612}"/>
              </a:ext>
            </a:extLst>
          </p:cNvPr>
          <p:cNvGrpSpPr/>
          <p:nvPr/>
        </p:nvGrpSpPr>
        <p:grpSpPr>
          <a:xfrm>
            <a:off x="6096000" y="1576985"/>
            <a:ext cx="5358713" cy="3899476"/>
            <a:chOff x="539495" y="530351"/>
            <a:chExt cx="4292600" cy="3027045"/>
          </a:xfrm>
        </p:grpSpPr>
        <p:pic>
          <p:nvPicPr>
            <p:cNvPr id="7" name="object 14">
              <a:extLst>
                <a:ext uri="{FF2B5EF4-FFF2-40B4-BE49-F238E27FC236}">
                  <a16:creationId xmlns:a16="http://schemas.microsoft.com/office/drawing/2014/main" id="{48C1CE97-E56C-D143-9D4B-08612B1C38E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830" y="543686"/>
              <a:ext cx="4265676" cy="3000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E43F93CE-C097-6440-A854-6C6E0548A5A9}"/>
                </a:ext>
              </a:extLst>
            </p:cNvPr>
            <p:cNvSpPr/>
            <p:nvPr/>
          </p:nvSpPr>
          <p:spPr>
            <a:xfrm>
              <a:off x="552830" y="543686"/>
              <a:ext cx="4265930" cy="3000375"/>
            </a:xfrm>
            <a:custGeom>
              <a:avLst/>
              <a:gdLst/>
              <a:ahLst/>
              <a:cxnLst/>
              <a:rect l="l" t="t" r="r" b="b"/>
              <a:pathLst>
                <a:path w="4265930" h="3000375">
                  <a:moveTo>
                    <a:pt x="0" y="3000375"/>
                  </a:moveTo>
                  <a:lnTo>
                    <a:pt x="4265676" y="3000375"/>
                  </a:lnTo>
                  <a:lnTo>
                    <a:pt x="4265676" y="0"/>
                  </a:lnTo>
                  <a:lnTo>
                    <a:pt x="0" y="0"/>
                  </a:lnTo>
                  <a:lnTo>
                    <a:pt x="0" y="3000375"/>
                  </a:lnTo>
                  <a:close/>
                </a:path>
              </a:pathLst>
            </a:custGeom>
            <a:ln w="26670">
              <a:solidFill>
                <a:srgbClr val="3939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7236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1034</Words>
  <Application>Microsoft Macintosh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Preserving History.  Inspiring Possibilities. </vt:lpstr>
      <vt:lpstr> George Walton  From Orphan to Founder </vt:lpstr>
      <vt:lpstr>PowerPoint Presentation</vt:lpstr>
      <vt:lpstr>PowerPoint Presentation</vt:lpstr>
      <vt:lpstr>Restoring History:  Honor the Past. Teach the Next Generation. </vt:lpstr>
      <vt:lpstr>PowerPoint Presentation</vt:lpstr>
      <vt:lpstr>PowerPoint Presentation</vt:lpstr>
      <vt:lpstr>PowerPoint Presentation</vt:lpstr>
      <vt:lpstr>PowerPoint Presentation</vt:lpstr>
      <vt:lpstr>As we are able, we will continue to carry out our restoration and preservation plan to return the home to reflect the Walton’s time there. </vt:lpstr>
      <vt:lpstr>A Plan for the Future</vt:lpstr>
      <vt:lpstr>PowerPoint Presentation</vt:lpstr>
      <vt:lpstr>Support for Today</vt:lpstr>
      <vt:lpstr>In Our Care: Women Made it Happen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Hyer</dc:creator>
  <cp:lastModifiedBy>Cathy Hyer</cp:lastModifiedBy>
  <cp:revision>55</cp:revision>
  <dcterms:created xsi:type="dcterms:W3CDTF">2021-07-01T21:12:51Z</dcterms:created>
  <dcterms:modified xsi:type="dcterms:W3CDTF">2021-07-06T19:48:12Z</dcterms:modified>
</cp:coreProperties>
</file>